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8" r:id="rId3"/>
    <p:sldId id="302" r:id="rId4"/>
    <p:sldId id="303" r:id="rId5"/>
    <p:sldId id="304" r:id="rId6"/>
    <p:sldId id="296" r:id="rId7"/>
    <p:sldId id="297" r:id="rId8"/>
    <p:sldId id="288" r:id="rId9"/>
    <p:sldId id="295" r:id="rId10"/>
    <p:sldId id="293" r:id="rId11"/>
    <p:sldId id="294" r:id="rId12"/>
    <p:sldId id="282" r:id="rId13"/>
    <p:sldId id="305" r:id="rId14"/>
    <p:sldId id="280" r:id="rId15"/>
    <p:sldId id="287" r:id="rId16"/>
    <p:sldId id="286" r:id="rId17"/>
    <p:sldId id="306" r:id="rId18"/>
    <p:sldId id="260" r:id="rId19"/>
    <p:sldId id="256" r:id="rId20"/>
    <p:sldId id="257" r:id="rId21"/>
    <p:sldId id="258" r:id="rId22"/>
    <p:sldId id="259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904" y="10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8A29-60C3-4E05-8AEA-55BF2B5532C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2E5A-4029-4012-A77C-FDB8D3426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811C-6232-4ED1-84FA-739F4E01C2B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E03C-8CB4-4F3C-A70C-DBEBF547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BC7C-1324-4D4C-833B-F978BA88AC90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4BE7-C9DC-4622-B06C-98B1F08F0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45F5-AE91-4169-9A0C-E546A28DDC03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91D9-EE29-48D4-819E-BB1387C05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DB87-1A01-488B-B89B-835A7EF81437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B70F-3D14-4C4F-B2E8-EC961B8E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891B-0FEF-4A49-928E-CAB4FF9F1650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C65A-E116-4A8A-A323-04B49F316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8081-BAD7-4D9C-81E6-03922990A122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BD78-35EA-4E15-9DAF-0039BE82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15C8-A2C8-4FDC-96B3-49B422B489B1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F065-C15E-4A1D-81B9-2FE8CA139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876D-4C39-43FD-948F-F7B9B96930EF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007C-30C1-46E5-96FA-19B05380F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1116-F203-4DE3-B84A-D08E9C0F69D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4BC0-2036-40AF-B537-54F8B6BB4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402D-A03A-48A4-BB45-E04DDB8BD695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86FA-5FE2-4AA3-86C4-0F5EA6233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439104-8018-4365-8529-14689FC834AA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460C9B-8942-4142-B3B3-CF9C345B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Mars R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3038" y="492125"/>
            <a:ext cx="4572000" cy="155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bg1"/>
                </a:solidFill>
                <a:latin typeface="Maiandra GD" pitchFamily="34" charset="0"/>
              </a:rPr>
              <a:t>What is TETRIX?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If you can dream up a robot design, you can build it with the TETRIX Robotics Design System.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barthm\Desktop\TETRIX\base set.JPG"/>
          <p:cNvPicPr>
            <a:picLocks noChangeAspect="1" noChangeArrowheads="1"/>
          </p:cNvPicPr>
          <p:nvPr/>
        </p:nvPicPr>
        <p:blipFill>
          <a:blip r:embed="rId2"/>
          <a:srcRect t="45021" r="81543" b="15007"/>
          <a:stretch>
            <a:fillRect/>
          </a:stretch>
        </p:blipFill>
        <p:spPr bwMode="auto">
          <a:xfrm>
            <a:off x="457200" y="381000"/>
            <a:ext cx="5186363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barthm\Desktop\TETRIX\base set.JPG"/>
          <p:cNvPicPr>
            <a:picLocks noChangeAspect="1" noChangeArrowheads="1"/>
          </p:cNvPicPr>
          <p:nvPr/>
        </p:nvPicPr>
        <p:blipFill>
          <a:blip r:embed="rId2"/>
          <a:srcRect l="24962" t="63028" r="44933"/>
          <a:stretch>
            <a:fillRect/>
          </a:stretch>
        </p:blipFill>
        <p:spPr bwMode="auto">
          <a:xfrm>
            <a:off x="457200" y="838200"/>
            <a:ext cx="84582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barthm\Desktop\TETRIX\base set.JPG"/>
          <p:cNvPicPr>
            <a:picLocks noChangeAspect="1" noChangeArrowheads="1"/>
          </p:cNvPicPr>
          <p:nvPr/>
        </p:nvPicPr>
        <p:blipFill>
          <a:blip r:embed="rId2"/>
          <a:srcRect l="64902" b="45021"/>
          <a:stretch>
            <a:fillRect/>
          </a:stretch>
        </p:blipFill>
        <p:spPr bwMode="auto">
          <a:xfrm>
            <a:off x="228600" y="0"/>
            <a:ext cx="7899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2" name="Content Placeholder 3" descr="Sm_TETRIX32mmChannel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71800" y="1752600"/>
            <a:ext cx="1828800" cy="1905000"/>
          </a:xfrm>
        </p:spPr>
      </p:pic>
      <p:pic>
        <p:nvPicPr>
          <p:cNvPr id="25603" name="Picture 4" descr="Sm_TETRIX96mmChann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828800"/>
            <a:ext cx="1714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Sm_TETRIX152rpmMot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185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_TETRIXWheel3inc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962400"/>
            <a:ext cx="2381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X:\jpegs ForMegPeg\LankfordBo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6325"/>
            <a:ext cx="86106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5181600" y="228600"/>
            <a:ext cx="373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Tetrix/Lego Mobile robot with arm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X:\jpegs ForMegPeg\LankfordBot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38188"/>
            <a:ext cx="86868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5181600" y="228600"/>
            <a:ext cx="373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Tetrix/Lego Mobile robot with arm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XL_TETR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1433286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ready instructions how to build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59436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Your resources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Tetrix</a:t>
            </a:r>
            <a:r>
              <a:rPr lang="en-US" sz="2400" dirty="0" smtClean="0"/>
              <a:t> webpages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Lego books and Webpages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Lynxmotion</a:t>
            </a:r>
            <a:r>
              <a:rPr lang="en-US" sz="2400" dirty="0" smtClean="0"/>
              <a:t>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Other </a:t>
            </a:r>
            <a:r>
              <a:rPr lang="en-US" sz="2400" dirty="0" err="1" smtClean="0"/>
              <a:t>robo</a:t>
            </a:r>
            <a:r>
              <a:rPr lang="en-US" sz="2400" dirty="0" smtClean="0"/>
              <a:t>-shops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Many webpages of hobbyists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572000"/>
            <a:ext cx="7010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will go quickly through  a lot of information “How to do this”</a:t>
            </a:r>
          </a:p>
          <a:p>
            <a:endParaRPr lang="en-US" sz="2400" dirty="0"/>
          </a:p>
          <a:p>
            <a:r>
              <a:rPr lang="en-US" sz="2400" dirty="0" smtClean="0"/>
              <a:t>You can read in more details.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8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Building a Basic Chassis with Indirect 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 l="7333" t="8533" r="8000" b="5333"/>
          <a:stretch>
            <a:fillRect/>
          </a:stretch>
        </p:blipFill>
        <p:spPr bwMode="auto">
          <a:xfrm>
            <a:off x="0" y="0"/>
            <a:ext cx="921543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5867400" y="274638"/>
            <a:ext cx="3276600" cy="5364162"/>
          </a:xfrm>
        </p:spPr>
        <p:txBody>
          <a:bodyPr/>
          <a:lstStyle/>
          <a:p>
            <a:pPr>
              <a:defRPr/>
            </a:pPr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My high school students can build Tetrix Robot</a:t>
            </a:r>
          </a:p>
        </p:txBody>
      </p:sp>
      <p:pic>
        <p:nvPicPr>
          <p:cNvPr id="14338" name="Picture 7" descr="Building a robot 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2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http://community/pitsco.com/blogs/tetrix/default.aspx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 l="8000" t="9599" r="2000" b="7468"/>
          <a:stretch>
            <a:fillRect/>
          </a:stretch>
        </p:blipFill>
        <p:spPr bwMode="auto">
          <a:xfrm>
            <a:off x="0" y="1371600"/>
            <a:ext cx="91440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Modes of control for Tetrix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robot can be operated with an </a:t>
            </a:r>
            <a:r>
              <a:rPr lang="en-US" smtClean="0">
                <a:solidFill>
                  <a:srgbClr val="FF6600"/>
                </a:solidFill>
              </a:rPr>
              <a:t>R/C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hlink"/>
                </a:solidFill>
              </a:rPr>
              <a:t>LEGO® NXT Intelligent Brick</a:t>
            </a:r>
            <a:r>
              <a:rPr lang="en-US" smtClean="0"/>
              <a:t>.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NXT is attached with </a:t>
            </a:r>
            <a:r>
              <a:rPr lang="en-US" smtClean="0">
                <a:solidFill>
                  <a:schemeClr val="hlink"/>
                </a:solidFill>
              </a:rPr>
              <a:t>Hard-point Connectors</a:t>
            </a:r>
            <a:r>
              <a:rPr lang="en-US" smtClean="0"/>
              <a:t> and </a:t>
            </a:r>
            <a:r>
              <a:rPr lang="en-US" smtClean="0">
                <a:solidFill>
                  <a:srgbClr val="FF6600"/>
                </a:solidFill>
              </a:rPr>
              <a:t>Technic beams</a:t>
            </a:r>
            <a:r>
              <a:rPr lang="en-US" smtClean="0"/>
              <a:t>, which are sold separately.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886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Tips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22238"/>
            <a:ext cx="4343400" cy="6735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200" b="1" smtClean="0">
                <a:solidFill>
                  <a:schemeClr val="hlink"/>
                </a:solidFill>
              </a:rPr>
              <a:t>Cutting metal pieces</a:t>
            </a:r>
            <a:r>
              <a:rPr lang="en-US" sz="2200" b="1" smtClean="0"/>
              <a:t> – All the aluminum structural pieces in the TETRIX Design System – such as </a:t>
            </a:r>
            <a:r>
              <a:rPr lang="en-US" sz="2200" b="1" smtClean="0">
                <a:solidFill>
                  <a:srgbClr val="33CC33"/>
                </a:solidFill>
              </a:rPr>
              <a:t>channel, angle, </a:t>
            </a:r>
            <a:r>
              <a:rPr lang="en-US" sz="2200" b="1" smtClean="0"/>
              <a:t>or</a:t>
            </a:r>
            <a:r>
              <a:rPr lang="en-US" sz="2200" b="1" smtClean="0">
                <a:solidFill>
                  <a:srgbClr val="33CC33"/>
                </a:solidFill>
              </a:rPr>
              <a:t> </a:t>
            </a:r>
            <a:r>
              <a:rPr lang="en-US" sz="2200" smtClean="0">
                <a:solidFill>
                  <a:srgbClr val="33CC33"/>
                </a:solidFill>
              </a:rPr>
              <a:t>flat bars</a:t>
            </a:r>
            <a:r>
              <a:rPr lang="en-US" sz="2200" smtClean="0"/>
              <a:t> – can be cut using a </a:t>
            </a:r>
            <a:r>
              <a:rPr lang="en-US" sz="2200" u="sng" smtClean="0"/>
              <a:t>hacksaw</a:t>
            </a:r>
            <a:r>
              <a:rPr lang="en-US" sz="2200" smtClean="0"/>
              <a:t> or </a:t>
            </a:r>
            <a:r>
              <a:rPr lang="en-US" sz="2200" i="1" smtClean="0"/>
              <a:t>band saw</a:t>
            </a:r>
            <a:r>
              <a:rPr lang="en-US" sz="2200" smtClean="0"/>
              <a:t> with a metal-cutting blade.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/>
              <a:t>If you do cut any metal pieces, you should </a:t>
            </a:r>
            <a:r>
              <a:rPr lang="en-US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smooth off any burrs</a:t>
            </a:r>
            <a:r>
              <a:rPr lang="en-US" sz="2200" smtClean="0"/>
              <a:t> with sandpaper or a file.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b="1" smtClean="0"/>
              <a:t>Aligning to the holes – The trademarked hole pattern on the TETRIX </a:t>
            </a:r>
            <a:r>
              <a:rPr lang="en-US" sz="2200" smtClean="0"/>
              <a:t>structural pieces enable you to </a:t>
            </a:r>
            <a:r>
              <a:rPr lang="en-US" sz="2200" smtClean="0">
                <a:solidFill>
                  <a:schemeClr val="hlink"/>
                </a:solidFill>
              </a:rPr>
              <a:t>attach pieces together at an angle,</a:t>
            </a:r>
            <a:r>
              <a:rPr lang="en-US" sz="220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not just horizontally and vertically from each other.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/>
              <a:t>For example, you can </a:t>
            </a:r>
            <a:r>
              <a:rPr lang="en-US" sz="2200" smtClean="0">
                <a:solidFill>
                  <a:schemeClr val="hlink"/>
                </a:solidFill>
              </a:rPr>
              <a:t>attach a piece at 45°</a:t>
            </a:r>
            <a:r>
              <a:rPr lang="en-US" sz="2200" smtClean="0"/>
              <a:t> (Figure A).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 l="58000" t="27733" r="6667" b="22400"/>
          <a:stretch>
            <a:fillRect/>
          </a:stretch>
        </p:blipFill>
        <p:spPr bwMode="auto">
          <a:xfrm>
            <a:off x="4297363" y="1905000"/>
            <a:ext cx="4846637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Tightening screws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b="1" smtClean="0"/>
              <a:t> The TETRIX hole pattern is on all sides of the </a:t>
            </a:r>
            <a:r>
              <a:rPr lang="en-US" sz="3000" smtClean="0"/>
              <a:t>structural pieces – making it easy to tighten the screws with the </a:t>
            </a:r>
            <a:r>
              <a:rPr lang="en-US" sz="3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 wrench</a:t>
            </a:r>
            <a:r>
              <a:rPr lang="en-US" sz="3000" smtClean="0"/>
              <a:t> by simply putting the wrench through the other side as shown in Figure A.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smtClean="0"/>
              <a:t>The screws in the TETRIX system are fastened with </a:t>
            </a:r>
            <a:r>
              <a:rPr lang="en-US" sz="3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kep nuts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Kep Nuts</a:t>
            </a:r>
            <a:r>
              <a:rPr lang="en-US" sz="3000" smtClean="0"/>
              <a:t> feature a </a:t>
            </a:r>
            <a:r>
              <a:rPr lang="en-US" sz="3000" smtClean="0">
                <a:solidFill>
                  <a:schemeClr val="hlink"/>
                </a:solidFill>
              </a:rPr>
              <a:t>toothed side</a:t>
            </a:r>
            <a:r>
              <a:rPr lang="en-US" sz="300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smtClean="0"/>
              <a:t>This toothed side should </a:t>
            </a:r>
            <a:r>
              <a:rPr lang="en-US" sz="3000" smtClean="0">
                <a:solidFill>
                  <a:schemeClr val="hlink"/>
                </a:solidFill>
              </a:rPr>
              <a:t>face toward the screw.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smtClean="0">
                <a:solidFill>
                  <a:schemeClr val="hlink"/>
                </a:solidFill>
              </a:rPr>
              <a:t>S</a:t>
            </a:r>
            <a:r>
              <a:rPr lang="en-US" sz="3000" smtClean="0"/>
              <a:t>o the </a:t>
            </a:r>
            <a:r>
              <a:rPr lang="en-US" sz="3000" smtClean="0">
                <a:solidFill>
                  <a:schemeClr val="hlink"/>
                </a:solidFill>
              </a:rPr>
              <a:t>teeth can grab onto the metal</a:t>
            </a:r>
            <a:r>
              <a:rPr lang="en-US" sz="3000" smtClean="0"/>
              <a:t>, which helps it hold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Selecting screws: SHCS ½, SHCS 5/16 and BHCS </a:t>
            </a:r>
            <a:endParaRPr lang="en-US" sz="3600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700" b="1" smtClean="0"/>
              <a:t>There are two sizes of </a:t>
            </a:r>
            <a:r>
              <a:rPr lang="en-US" sz="2700" b="1" smtClean="0">
                <a:solidFill>
                  <a:schemeClr val="hlink"/>
                </a:solidFill>
              </a:rPr>
              <a:t>socket head cap screw</a:t>
            </a:r>
            <a:r>
              <a:rPr lang="en-US" sz="2700" b="1" smtClean="0"/>
              <a:t> (SHCS) in the base set: </a:t>
            </a:r>
            <a:r>
              <a:rPr lang="en-US" sz="2700" b="1" smtClean="0">
                <a:solidFill>
                  <a:srgbClr val="33CC33"/>
                </a:solidFill>
              </a:rPr>
              <a:t>1/2</a:t>
            </a:r>
            <a:r>
              <a:rPr lang="en-US" sz="2700" b="1" i="1" smtClean="0">
                <a:solidFill>
                  <a:srgbClr val="33CC33"/>
                </a:solidFill>
              </a:rPr>
              <a:t>"</a:t>
            </a:r>
            <a:r>
              <a:rPr lang="en-US" sz="2700" b="1" i="1" smtClean="0"/>
              <a:t> and </a:t>
            </a:r>
            <a:r>
              <a:rPr lang="en-US" sz="2700" b="1" i="1" smtClean="0">
                <a:solidFill>
                  <a:srgbClr val="33CC33"/>
                </a:solidFill>
              </a:rPr>
              <a:t>5/16".</a:t>
            </a:r>
            <a:r>
              <a:rPr lang="en-US" sz="2700" b="1" i="1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700" b="1" i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700" b="1" i="1" smtClean="0"/>
              <a:t>As a rule, use </a:t>
            </a:r>
            <a:r>
              <a:rPr lang="en-US" sz="2700" smtClean="0"/>
              <a:t>the </a:t>
            </a:r>
            <a:r>
              <a:rPr lang="en-US" sz="2700" smtClean="0">
                <a:solidFill>
                  <a:schemeClr val="hlink"/>
                </a:solidFill>
              </a:rPr>
              <a:t>1/2</a:t>
            </a:r>
            <a:r>
              <a:rPr lang="en-US" sz="2700" i="1" smtClean="0">
                <a:solidFill>
                  <a:schemeClr val="hlink"/>
                </a:solidFill>
              </a:rPr>
              <a:t>" screws for joining two structural elements together.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700" i="1" smtClean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700" i="1" smtClean="0"/>
              <a:t>Use the shorter 5/16" screws to: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300" i="1" smtClean="0">
                <a:solidFill>
                  <a:schemeClr val="hlink"/>
                </a:solidFill>
              </a:rPr>
              <a:t> attach servos and tube</a:t>
            </a:r>
            <a:r>
              <a:rPr lang="en-US" sz="2300" i="1" smtClean="0"/>
              <a:t> </a:t>
            </a:r>
            <a:r>
              <a:rPr lang="en-US" sz="2300" smtClean="0"/>
              <a:t>clamps and 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2300" smtClean="0"/>
              <a:t>when there </a:t>
            </a:r>
            <a:r>
              <a:rPr lang="en-US" sz="2300" smtClean="0">
                <a:solidFill>
                  <a:schemeClr val="hlink"/>
                </a:solidFill>
              </a:rPr>
              <a:t>isn’t much clearance</a:t>
            </a:r>
            <a:r>
              <a:rPr lang="en-US" sz="2300" smtClean="0"/>
              <a:t> on the inside of parts.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7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700" smtClean="0"/>
              <a:t>The </a:t>
            </a:r>
            <a:r>
              <a:rPr lang="en-US" sz="2700" smtClean="0">
                <a:solidFill>
                  <a:schemeClr val="hlink"/>
                </a:solidFill>
              </a:rPr>
              <a:t>button head cap screws</a:t>
            </a:r>
            <a:r>
              <a:rPr lang="en-US" sz="2700" smtClean="0"/>
              <a:t> (BHCS) are useful when the </a:t>
            </a:r>
            <a:r>
              <a:rPr lang="en-US" sz="2700" smtClean="0">
                <a:solidFill>
                  <a:schemeClr val="hlink"/>
                </a:solidFill>
              </a:rPr>
              <a:t>SHCSs might stick out too far from the body</a:t>
            </a:r>
            <a:r>
              <a:rPr lang="en-US" sz="2700" smtClean="0"/>
              <a:t> and rub against a moving part, such as a gear.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b="1" smtClean="0"/>
              <a:t>Tightening </a:t>
            </a:r>
            <a:r>
              <a:rPr lang="en-US" sz="4000" b="1" smtClean="0">
                <a:solidFill>
                  <a:srgbClr val="33CC33"/>
                </a:solidFill>
              </a:rPr>
              <a:t>split clamps</a:t>
            </a:r>
            <a:r>
              <a:rPr lang="en-US" sz="4000" b="1" smtClean="0"/>
              <a:t> and </a:t>
            </a:r>
            <a:r>
              <a:rPr lang="en-US" sz="4000" b="1" smtClean="0">
                <a:solidFill>
                  <a:srgbClr val="33CC33"/>
                </a:solidFill>
              </a:rPr>
              <a:t>tube clamps</a:t>
            </a:r>
            <a:endParaRPr lang="en-US" sz="4000" smtClean="0">
              <a:solidFill>
                <a:srgbClr val="33CC33"/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029200"/>
          </a:xfrm>
        </p:spPr>
        <p:txBody>
          <a:bodyPr/>
          <a:lstStyle/>
          <a:p>
            <a:pPr marL="609600" indent="-609600" eaLnBrk="1" hangingPunct="1"/>
            <a:r>
              <a:rPr lang="en-US" sz="2400" b="1" smtClean="0"/>
              <a:t>For maximum clamping grip, you need to </a:t>
            </a:r>
            <a:r>
              <a:rPr lang="en-US" sz="2400" b="1" smtClean="0">
                <a:solidFill>
                  <a:schemeClr val="hlink"/>
                </a:solidFill>
              </a:rPr>
              <a:t>tighten the clamp screws in  </a:t>
            </a:r>
            <a:r>
              <a:rPr lang="en-US" sz="2400" smtClean="0">
                <a:solidFill>
                  <a:schemeClr val="hlink"/>
                </a:solidFill>
              </a:rPr>
              <a:t>stages. </a:t>
            </a:r>
          </a:p>
          <a:p>
            <a:pPr marL="609600" indent="-609600" eaLnBrk="1" hangingPunct="1"/>
            <a:endParaRPr lang="en-US" sz="2400" smtClean="0">
              <a:solidFill>
                <a:schemeClr val="hlink"/>
              </a:solidFill>
            </a:endParaRP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First, snug the set screw on the clamp – but </a:t>
            </a:r>
            <a:r>
              <a:rPr lang="en-US" sz="2000" smtClean="0">
                <a:solidFill>
                  <a:schemeClr val="hlink"/>
                </a:solidFill>
              </a:rPr>
              <a:t>not too tight</a:t>
            </a:r>
            <a:r>
              <a:rPr lang="en-US" sz="2000" smtClean="0"/>
              <a:t>. 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endParaRPr lang="en-US" sz="2000" smtClean="0"/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Then, attach the clamp to the structural element with </a:t>
            </a:r>
            <a:r>
              <a:rPr lang="en-US" sz="2000" smtClean="0">
                <a:solidFill>
                  <a:schemeClr val="hlink"/>
                </a:solidFill>
              </a:rPr>
              <a:t>four screws and tighten them partway. 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endParaRPr lang="en-US" sz="2000" smtClean="0">
              <a:solidFill>
                <a:schemeClr val="hlink"/>
              </a:solidFill>
            </a:endParaRP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n-US" sz="2000" smtClean="0"/>
              <a:t>Finish </a:t>
            </a:r>
            <a:r>
              <a:rPr lang="en-US" sz="2000" smtClean="0">
                <a:solidFill>
                  <a:schemeClr val="hlink"/>
                </a:solidFill>
              </a:rPr>
              <a:t>tightening the set screw</a:t>
            </a:r>
            <a:r>
              <a:rPr lang="en-US" sz="2000" smtClean="0"/>
              <a:t>, and then </a:t>
            </a:r>
            <a:r>
              <a:rPr lang="en-US" sz="2000" smtClean="0">
                <a:solidFill>
                  <a:schemeClr val="hlink"/>
                </a:solidFill>
              </a:rPr>
              <a:t>finish tightening the four other screws. </a:t>
            </a:r>
          </a:p>
          <a:p>
            <a:pPr marL="609600" indent="-609600" eaLnBrk="1" hangingPunct="1"/>
            <a:endParaRPr lang="en-US" sz="2400" smtClean="0">
              <a:solidFill>
                <a:schemeClr val="hlink"/>
              </a:solidFill>
            </a:endParaRPr>
          </a:p>
          <a:p>
            <a:pPr marL="609600" indent="-609600" eaLnBrk="1" hangingPunct="1"/>
            <a:r>
              <a:rPr lang="en-US" sz="2400" smtClean="0"/>
              <a:t>This will </a:t>
            </a:r>
            <a:r>
              <a:rPr lang="en-US" sz="2400" smtClean="0">
                <a:solidFill>
                  <a:schemeClr val="hlink"/>
                </a:solidFill>
              </a:rPr>
              <a:t>keep the clamp in the proper shape</a:t>
            </a:r>
            <a:r>
              <a:rPr lang="en-US" sz="2400" smtClean="0"/>
              <a:t> for attaching to structural elements while ensuring proper grip on axles and tubes.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– Building a </a:t>
            </a:r>
            <a:r>
              <a:rPr lang="en-US" sz="4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Chassis</a:t>
            </a: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with </a:t>
            </a:r>
            <a:r>
              <a:rPr lang="en-US" sz="4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chassis constructed in this section is a </a:t>
            </a:r>
            <a:r>
              <a:rPr lang="en-US" smtClean="0">
                <a:solidFill>
                  <a:schemeClr val="hlink"/>
                </a:solidFill>
              </a:rPr>
              <a:t>basic rectangular chassis</a:t>
            </a:r>
            <a:r>
              <a:rPr lang="en-US" smtClean="0"/>
              <a:t> with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four wheels</a:t>
            </a:r>
            <a:r>
              <a:rPr lang="en-US" smtClean="0"/>
              <a:t> and 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two drive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motors</a:t>
            </a:r>
            <a:r>
              <a:rPr lang="en-US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This provides basic construction information.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You can do modifications: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 use different </a:t>
            </a:r>
            <a:r>
              <a:rPr lang="en-US" smtClean="0">
                <a:solidFill>
                  <a:schemeClr val="hlink"/>
                </a:solidFill>
              </a:rPr>
              <a:t>channel pieces</a:t>
            </a:r>
            <a:r>
              <a:rPr lang="en-US" smtClean="0"/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have three wheels instead of four,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or otherwise change this chassis to fit your design.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200400" cy="1143000"/>
          </a:xfrm>
        </p:spPr>
        <p:txBody>
          <a:bodyPr/>
          <a:lstStyle/>
          <a:p>
            <a:pPr eaLnBrk="1" hangingPunct="1"/>
            <a:r>
              <a:rPr lang="en-US" smtClean="0"/>
              <a:t>Chassis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35052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STEP 1)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 Set two </a:t>
            </a:r>
            <a:r>
              <a:rPr lang="en-US" sz="3000" smtClean="0">
                <a:solidFill>
                  <a:schemeClr val="hlink"/>
                </a:solidFill>
              </a:rPr>
              <a:t>288 mm</a:t>
            </a:r>
            <a:r>
              <a:rPr lang="en-US" sz="3000" smtClean="0"/>
              <a:t> </a:t>
            </a:r>
            <a:r>
              <a:rPr lang="en-US" sz="3000" smtClean="0">
                <a:solidFill>
                  <a:schemeClr val="hlink"/>
                </a:solidFill>
              </a:rPr>
              <a:t>channel pieces</a:t>
            </a:r>
            <a:r>
              <a:rPr lang="en-US" sz="3000" smtClean="0"/>
              <a:t> side by side with the open end of the U-shape facing down. 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Set two more 288 mm channel pieces across the first two, but with the </a:t>
            </a:r>
            <a:r>
              <a:rPr lang="en-US" sz="3000" smtClean="0">
                <a:solidFill>
                  <a:schemeClr val="hlink"/>
                </a:solidFill>
              </a:rPr>
              <a:t>open end of the U</a:t>
            </a:r>
            <a:r>
              <a:rPr lang="en-US" sz="3000" smtClean="0"/>
              <a:t> facing in toward each other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(</a:t>
            </a:r>
            <a:r>
              <a:rPr lang="en-US" sz="3000" smtClean="0">
                <a:solidFill>
                  <a:schemeClr val="hlink"/>
                </a:solidFill>
              </a:rPr>
              <a:t>Figure A1</a:t>
            </a:r>
            <a:r>
              <a:rPr lang="en-US" sz="3000" smtClean="0"/>
              <a:t>).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 l="48000" t="14932" r="6667" b="35201"/>
          <a:stretch>
            <a:fillRect/>
          </a:stretch>
        </p:blipFill>
        <p:spPr bwMode="auto">
          <a:xfrm>
            <a:off x="3886200" y="3243263"/>
            <a:ext cx="52578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895600" y="1295400"/>
            <a:ext cx="2286000" cy="32004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 flipV="1">
            <a:off x="2438400" y="6096000"/>
            <a:ext cx="14478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53000" cy="61261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STEP 2) </a:t>
            </a:r>
          </a:p>
          <a:p>
            <a:pPr eaLnBrk="1" hangingPunct="1">
              <a:defRPr/>
            </a:pPr>
            <a:r>
              <a:rPr lang="en-US" sz="2000" smtClean="0"/>
              <a:t>Align the holes of the top channels to the holes of the bottom channels where you’d like them to be</a:t>
            </a:r>
          </a:p>
          <a:p>
            <a:pPr lvl="1" eaLnBrk="1" hangingPunct="1">
              <a:defRPr/>
            </a:pPr>
            <a:r>
              <a:rPr lang="en-US" sz="1800" smtClean="0"/>
              <a:t> (in the model pictured, the top channels are fastened at the four large holes from each end to create a bumper). 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At each corner, drop </a:t>
            </a:r>
            <a:r>
              <a:rPr lang="en-US" sz="20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SHCSs</a:t>
            </a:r>
            <a:r>
              <a:rPr lang="en-US" sz="2000" smtClean="0"/>
              <a:t> down through the two small holes on either side of the large hole</a:t>
            </a:r>
          </a:p>
          <a:p>
            <a:pPr eaLnBrk="1" hangingPunct="1">
              <a:defRPr/>
            </a:pP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Figure A2).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STEP 3) </a:t>
            </a:r>
          </a:p>
          <a:p>
            <a:pPr eaLnBrk="1" hangingPunct="1">
              <a:defRPr/>
            </a:pPr>
            <a:r>
              <a:rPr lang="en-US" sz="2000" smtClean="0"/>
              <a:t>Thread the kep nuts on the end of the screws.. Using the </a:t>
            </a:r>
            <a:r>
              <a:rPr lang="en-US" sz="2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7/64</a:t>
            </a:r>
            <a:r>
              <a:rPr lang="en-US" sz="20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 hex wrench</a:t>
            </a:r>
            <a:r>
              <a:rPr lang="en-US" sz="2000" i="1" smtClean="0"/>
              <a:t>, </a:t>
            </a:r>
            <a:r>
              <a:rPr lang="en-US" sz="2000" smtClean="0"/>
              <a:t>tighten the screws.</a:t>
            </a:r>
          </a:p>
          <a:p>
            <a:pPr eaLnBrk="1" hangingPunct="1">
              <a:defRPr/>
            </a:pPr>
            <a:r>
              <a:rPr lang="en-US" sz="2000" smtClean="0"/>
              <a:t>STEP 4) </a:t>
            </a:r>
          </a:p>
          <a:p>
            <a:pPr eaLnBrk="1" hangingPunct="1">
              <a:defRPr/>
            </a:pPr>
            <a:r>
              <a:rPr lang="en-US" sz="2000" smtClean="0"/>
              <a:t>Repeat Steps 2-3 for the other three corners.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60667" t="46933" r="8000" b="5333"/>
          <a:stretch>
            <a:fillRect/>
          </a:stretch>
        </p:blipFill>
        <p:spPr bwMode="auto">
          <a:xfrm>
            <a:off x="4846638" y="2765425"/>
            <a:ext cx="429736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Motor Mounts and Drive Wheels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smtClean="0"/>
              <a:t>In this model, the motors </a:t>
            </a:r>
            <a:r>
              <a:rPr lang="en-US" sz="1800" smtClean="0">
                <a:solidFill>
                  <a:schemeClr val="hlink"/>
                </a:solidFill>
              </a:rPr>
              <a:t>are not directly driving the wheels</a:t>
            </a:r>
            <a:r>
              <a:rPr lang="en-US" sz="1800" smtClean="0"/>
              <a:t> but instead are </a:t>
            </a:r>
            <a:r>
              <a:rPr lang="en-US" sz="1800" smtClean="0">
                <a:solidFill>
                  <a:schemeClr val="hlink"/>
                </a:solidFill>
              </a:rPr>
              <a:t>turning gears</a:t>
            </a:r>
            <a:r>
              <a:rPr lang="en-US" sz="1800" smtClean="0"/>
              <a:t> that will connect with gears on the wheels. </a:t>
            </a:r>
          </a:p>
          <a:p>
            <a:pPr eaLnBrk="1" hangingPunct="1">
              <a:defRPr/>
            </a:pPr>
            <a:r>
              <a:rPr 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1)</a:t>
            </a:r>
            <a:r>
              <a:rPr lang="en-US" sz="1800" smtClean="0"/>
              <a:t> </a:t>
            </a:r>
          </a:p>
          <a:p>
            <a:pPr eaLnBrk="1" hangingPunct="1">
              <a:defRPr/>
            </a:pPr>
            <a:r>
              <a:rPr lang="en-US" sz="1800" smtClean="0"/>
              <a:t>Set one motor mount along the top of one bottom piece of channel. </a:t>
            </a:r>
          </a:p>
          <a:p>
            <a:pPr eaLnBrk="1" hangingPunct="1">
              <a:defRPr/>
            </a:pPr>
            <a:r>
              <a:rPr lang="en-US" sz="1800" smtClean="0"/>
              <a:t>Determine where you want the motor to rest – be sure to allow space for the wheel and the gears. </a:t>
            </a:r>
          </a:p>
          <a:p>
            <a:pPr eaLnBrk="1" hangingPunct="1">
              <a:defRPr/>
            </a:pPr>
            <a:r>
              <a:rPr lang="en-US" sz="1800" smtClean="0"/>
              <a:t>Note that the </a:t>
            </a:r>
            <a:r>
              <a:rPr lang="en-US" sz="18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mount holes align with the smaller holes</a:t>
            </a:r>
            <a:r>
              <a:rPr lang="en-US" sz="1800" smtClean="0"/>
              <a:t> on the channel and that you can </a:t>
            </a:r>
            <a:r>
              <a:rPr lang="en-US" sz="1800" smtClean="0">
                <a:solidFill>
                  <a:schemeClr val="hlink"/>
                </a:solidFill>
              </a:rPr>
              <a:t>use any two parallel holes in the circle</a:t>
            </a:r>
            <a:r>
              <a:rPr lang="en-US" sz="1800" smtClean="0"/>
              <a:t> </a:t>
            </a:r>
          </a:p>
          <a:p>
            <a:pPr eaLnBrk="1" hangingPunct="1">
              <a:defRPr/>
            </a:pPr>
            <a:r>
              <a:rPr lang="en-US" sz="1800" smtClean="0"/>
              <a:t>(Figures A3 and A4).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 l="27333" t="29868" r="8667" b="22400"/>
          <a:stretch>
            <a:fillRect/>
          </a:stretch>
        </p:blipFill>
        <p:spPr bwMode="auto">
          <a:xfrm>
            <a:off x="1676400" y="3376613"/>
            <a:ext cx="74676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1219200" y="3276600"/>
            <a:ext cx="1295400" cy="1981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2209800" y="3352800"/>
            <a:ext cx="4343400" cy="1981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John De Lacy</a:t>
            </a:r>
          </a:p>
        </p:txBody>
      </p:sp>
      <p:pic>
        <p:nvPicPr>
          <p:cNvPr id="15362" name="Picture 5" descr="Building Field Compon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6625"/>
            <a:ext cx="91440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2) </a:t>
            </a:r>
            <a:r>
              <a:rPr lang="en-US" sz="2000" smtClean="0"/>
              <a:t>Using the </a:t>
            </a:r>
            <a:r>
              <a:rPr lang="en-US" sz="2000" smtClean="0">
                <a:solidFill>
                  <a:schemeClr val="hlink"/>
                </a:solidFill>
              </a:rPr>
              <a:t>1-1/2</a:t>
            </a:r>
            <a:r>
              <a:rPr lang="en-US" sz="2000" i="1" smtClean="0">
                <a:solidFill>
                  <a:schemeClr val="hlink"/>
                </a:solidFill>
              </a:rPr>
              <a:t>" screws that come with the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mount</a:t>
            </a:r>
            <a:r>
              <a:rPr lang="en-US" sz="2000" smtClean="0"/>
              <a:t>, </a:t>
            </a:r>
            <a:r>
              <a:rPr lang="en-US" sz="200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bolt down</a:t>
            </a:r>
            <a:r>
              <a:rPr lang="en-US" sz="2000" smtClean="0"/>
              <a:t> the </a:t>
            </a:r>
            <a:r>
              <a:rPr lang="en-US" sz="200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unclamping end</a:t>
            </a:r>
            <a:r>
              <a:rPr lang="en-US" sz="2000" smtClean="0"/>
              <a:t>. Bolt the other side, but </a:t>
            </a:r>
            <a:r>
              <a:rPr lang="en-US" sz="2000" smtClean="0">
                <a:solidFill>
                  <a:schemeClr val="hlink"/>
                </a:solidFill>
              </a:rPr>
              <a:t>do not tighten</a:t>
            </a:r>
            <a:r>
              <a:rPr lang="en-US" sz="2000" smtClean="0"/>
              <a:t> it all the way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70C0"/>
                </a:solidFill>
              </a:rPr>
              <a:t>(Figure A5).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3) </a:t>
            </a:r>
            <a:r>
              <a:rPr lang="en-US" sz="2000" smtClean="0"/>
              <a:t>Place a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gear hub spacer</a:t>
            </a:r>
            <a:r>
              <a:rPr lang="en-US" sz="2000" smtClean="0"/>
              <a:t> on the center hole of a wheel and </a:t>
            </a:r>
            <a:r>
              <a:rPr lang="en-US" sz="2000" smtClean="0">
                <a:solidFill>
                  <a:schemeClr val="accent2"/>
                </a:solidFill>
              </a:rPr>
              <a:t>line up their holes. </a:t>
            </a:r>
          </a:p>
          <a:p>
            <a:pPr eaLnBrk="1" hangingPunct="1">
              <a:defRPr/>
            </a:pPr>
            <a:r>
              <a:rPr lang="en-US" sz="2000" smtClean="0"/>
              <a:t>Thread a 1-1/4</a:t>
            </a:r>
            <a:r>
              <a:rPr lang="en-US" sz="2000" i="1" smtClean="0"/>
              <a:t>“ </a:t>
            </a:r>
            <a:r>
              <a:rPr lang="en-US" sz="2000" smtClean="0"/>
              <a:t>screw that comes with the hub through a small hole on the other side of the wheel </a:t>
            </a:r>
            <a:r>
              <a:rPr lang="en-US" sz="2000" smtClean="0">
                <a:solidFill>
                  <a:srgbClr val="0070C0"/>
                </a:solidFill>
              </a:rPr>
              <a:t>(Figure A6).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28000" t="30933" r="8667" b="14932"/>
          <a:stretch>
            <a:fillRect/>
          </a:stretch>
        </p:blipFill>
        <p:spPr bwMode="auto">
          <a:xfrm>
            <a:off x="914400" y="2706688"/>
            <a:ext cx="77724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4"/>
          <p:cNvSpPr>
            <a:spLocks noChangeShapeType="1"/>
          </p:cNvSpPr>
          <p:nvPr/>
        </p:nvSpPr>
        <p:spPr bwMode="auto">
          <a:xfrm flipH="1">
            <a:off x="3505200" y="381000"/>
            <a:ext cx="3505200" cy="312420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>
            <a:off x="3429000" y="1676400"/>
            <a:ext cx="3124200" cy="22098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39200" cy="2743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4) </a:t>
            </a:r>
            <a:r>
              <a:rPr lang="en-US" sz="2700" smtClean="0"/>
              <a:t>Drop an </a:t>
            </a:r>
            <a:r>
              <a:rPr lang="en-US" sz="2700" smtClean="0">
                <a:solidFill>
                  <a:schemeClr val="accent2"/>
                </a:solidFill>
              </a:rPr>
              <a:t>80-tooth gear</a:t>
            </a:r>
            <a:r>
              <a:rPr lang="en-US" sz="2700" smtClean="0"/>
              <a:t> over the </a:t>
            </a:r>
            <a:r>
              <a:rPr lang="en-US" sz="2700" smtClean="0">
                <a:solidFill>
                  <a:srgbClr val="33CC33"/>
                </a:solidFill>
              </a:rPr>
              <a:t>screw end</a:t>
            </a:r>
            <a:r>
              <a:rPr lang="en-US" sz="2700" smtClean="0"/>
              <a:t>, followed by a </a:t>
            </a:r>
            <a:r>
              <a:rPr lang="en-US" sz="2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 clamp</a:t>
            </a:r>
            <a:r>
              <a:rPr lang="en-US" sz="2700" smtClean="0"/>
              <a:t> (</a:t>
            </a:r>
            <a:r>
              <a:rPr lang="en-US" sz="2700" smtClean="0">
                <a:solidFill>
                  <a:srgbClr val="0070C0"/>
                </a:solidFill>
              </a:rPr>
              <a:t>Figure A7</a:t>
            </a:r>
            <a:r>
              <a:rPr lang="en-US" sz="2700" smtClean="0"/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smtClean="0">
                <a:solidFill>
                  <a:srgbClr val="33CC33"/>
                </a:solidFill>
              </a:rPr>
              <a:t>Thread the screw</a:t>
            </a:r>
            <a:r>
              <a:rPr lang="en-US" sz="2700" smtClean="0"/>
              <a:t> </a:t>
            </a:r>
            <a:r>
              <a:rPr lang="en-US" sz="2700" smtClean="0">
                <a:solidFill>
                  <a:schemeClr val="hlink"/>
                </a:solidFill>
              </a:rPr>
              <a:t>through all four parts</a:t>
            </a:r>
            <a:r>
              <a:rPr lang="en-US" sz="270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smtClean="0"/>
              <a:t>Repeat this with the other three screws.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5) </a:t>
            </a:r>
            <a:r>
              <a:rPr lang="en-US" sz="2700" smtClean="0"/>
              <a:t>Using a 1/2</a:t>
            </a:r>
            <a:r>
              <a:rPr lang="en-US" sz="2700" i="1" smtClean="0"/>
              <a:t>" SHCS, place it in the </a:t>
            </a:r>
            <a:r>
              <a:rPr lang="en-US" sz="2700" b="1" i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unthreaded </a:t>
            </a:r>
            <a:r>
              <a:rPr lang="en-US" sz="27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 of the split clamp</a:t>
            </a:r>
            <a:r>
              <a:rPr lang="en-US" sz="2700" smtClean="0"/>
              <a:t> – but do not tighten it very much.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30667" t="34134" r="38667" b="9599"/>
          <a:stretch>
            <a:fillRect/>
          </a:stretch>
        </p:blipFill>
        <p:spPr bwMode="auto">
          <a:xfrm>
            <a:off x="2117725" y="2873375"/>
            <a:ext cx="3475038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 l="62000" t="34134" r="7333" b="9599"/>
          <a:stretch>
            <a:fillRect/>
          </a:stretch>
        </p:blipFill>
        <p:spPr bwMode="auto">
          <a:xfrm>
            <a:off x="4491038" y="762000"/>
            <a:ext cx="46529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3733800" cy="3733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6) </a:t>
            </a:r>
            <a:r>
              <a:rPr lang="en-US" sz="2800" smtClean="0"/>
              <a:t>Slide </a:t>
            </a:r>
            <a:r>
              <a:rPr lang="en-US" sz="2800" smtClean="0">
                <a:solidFill>
                  <a:schemeClr val="accent2"/>
                </a:solidFill>
              </a:rPr>
              <a:t>an axle</a:t>
            </a:r>
            <a:r>
              <a:rPr lang="en-US" sz="2800" smtClean="0"/>
              <a:t> about 1/4</a:t>
            </a:r>
            <a:r>
              <a:rPr lang="en-US" sz="2800" i="1" smtClean="0"/>
              <a:t>" </a:t>
            </a:r>
            <a:r>
              <a:rPr lang="en-US" sz="2800" i="1" smtClean="0">
                <a:solidFill>
                  <a:schemeClr val="accent1"/>
                </a:solidFill>
              </a:rPr>
              <a:t>in the clamp</a:t>
            </a:r>
            <a:r>
              <a:rPr lang="en-US" sz="2800" i="1" smtClean="0"/>
              <a:t> and hold </a:t>
            </a:r>
            <a:r>
              <a:rPr lang="en-US" sz="2800" smtClean="0"/>
              <a:t>it while tightening the </a:t>
            </a:r>
            <a:r>
              <a:rPr lang="en-US" sz="280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clamp screw</a:t>
            </a:r>
            <a:r>
              <a:rPr lang="en-US" sz="2800" smtClean="0"/>
              <a:t> using the 7/64</a:t>
            </a:r>
            <a:r>
              <a:rPr lang="en-US" sz="2800" i="1" smtClean="0"/>
              <a:t>" </a:t>
            </a:r>
            <a:r>
              <a:rPr lang="en-US" sz="2800" i="1" smtClean="0">
                <a:solidFill>
                  <a:srgbClr val="FF6600"/>
                </a:solidFill>
              </a:rPr>
              <a:t>hex wrench</a:t>
            </a:r>
            <a:r>
              <a:rPr lang="en-US" sz="2800" i="1" smtClean="0"/>
              <a:t> (</a:t>
            </a:r>
            <a:r>
              <a:rPr lang="en-US" sz="2800" i="1" smtClean="0">
                <a:solidFill>
                  <a:srgbClr val="0070C0"/>
                </a:solidFill>
              </a:rPr>
              <a:t>Figure A8</a:t>
            </a:r>
            <a:r>
              <a:rPr lang="en-US" sz="2800" i="1" smtClean="0"/>
              <a:t>). </a:t>
            </a:r>
          </a:p>
          <a:p>
            <a:pPr lvl="1" eaLnBrk="1" hangingPunct="1">
              <a:defRPr/>
            </a:pPr>
            <a:r>
              <a:rPr lang="en-US" sz="2400" i="1" smtClean="0"/>
              <a:t>Be sure </a:t>
            </a:r>
            <a:r>
              <a:rPr lang="en-US" sz="2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to overtighten</a:t>
            </a:r>
            <a:r>
              <a:rPr lang="en-US" sz="2400" smtClean="0"/>
              <a:t>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305800" cy="2133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7) </a:t>
            </a:r>
          </a:p>
          <a:p>
            <a:pPr eaLnBrk="1" hangingPunct="1">
              <a:defRPr/>
            </a:pPr>
            <a:r>
              <a:rPr lang="en-US" sz="2200" smtClean="0"/>
              <a:t>Insert </a:t>
            </a:r>
            <a:r>
              <a:rPr lang="en-US" sz="22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bushings</a:t>
            </a:r>
            <a:r>
              <a:rPr lang="en-US" sz="2200" smtClean="0"/>
              <a:t> in the </a:t>
            </a:r>
            <a:r>
              <a:rPr lang="en-US" sz="2200" smtClean="0">
                <a:solidFill>
                  <a:schemeClr val="hlink"/>
                </a:solidFill>
              </a:rPr>
              <a:t>hole where you want to place the axle</a:t>
            </a:r>
            <a:r>
              <a:rPr lang="en-US" sz="2200" smtClean="0"/>
              <a:t> – there will be one on each side</a:t>
            </a:r>
          </a:p>
          <a:p>
            <a:pPr eaLnBrk="1" hangingPunct="1">
              <a:defRPr/>
            </a:pPr>
            <a:r>
              <a:rPr lang="en-US" sz="2200" smtClean="0"/>
              <a:t>(</a:t>
            </a:r>
            <a:r>
              <a:rPr lang="en-US" sz="2200" smtClean="0">
                <a:solidFill>
                  <a:srgbClr val="0070C0"/>
                </a:solidFill>
              </a:rPr>
              <a:t>Figure A9</a:t>
            </a:r>
            <a:r>
              <a:rPr lang="en-US" sz="2200" smtClean="0"/>
              <a:t>). </a:t>
            </a:r>
          </a:p>
          <a:p>
            <a:pPr eaLnBrk="1" hangingPunct="1">
              <a:defRPr/>
            </a:pPr>
            <a:r>
              <a:rPr lang="en-US" sz="2200" smtClean="0"/>
              <a:t>Push the </a:t>
            </a:r>
            <a:r>
              <a:rPr lang="en-US" sz="220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 of the axle</a:t>
            </a:r>
            <a:r>
              <a:rPr lang="en-US" sz="2200" smtClean="0"/>
              <a:t> into the </a:t>
            </a:r>
            <a:r>
              <a:rPr lang="en-US" sz="220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axle hole</a:t>
            </a:r>
            <a:r>
              <a:rPr lang="en-US" sz="2200" smtClean="0"/>
              <a:t>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31332" t="35201" r="5333" b="17067"/>
          <a:stretch>
            <a:fillRect/>
          </a:stretch>
        </p:blipFill>
        <p:spPr bwMode="auto">
          <a:xfrm>
            <a:off x="1752600" y="3200400"/>
            <a:ext cx="73914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Line 4"/>
          <p:cNvSpPr>
            <a:spLocks noChangeShapeType="1"/>
          </p:cNvSpPr>
          <p:nvPr/>
        </p:nvSpPr>
        <p:spPr bwMode="auto">
          <a:xfrm flipH="1">
            <a:off x="3048000" y="1295400"/>
            <a:ext cx="152400" cy="34290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 l="62666" t="35201" r="5333" b="17067"/>
          <a:stretch>
            <a:fillRect/>
          </a:stretch>
        </p:blipFill>
        <p:spPr bwMode="auto">
          <a:xfrm>
            <a:off x="4754563" y="2765425"/>
            <a:ext cx="438943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44196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STEP8) </a:t>
            </a:r>
          </a:p>
          <a:p>
            <a:pPr eaLnBrk="1" hangingPunct="1">
              <a:defRPr/>
            </a:pPr>
            <a:r>
              <a:rPr lang="en-US" sz="2400" smtClean="0"/>
              <a:t>To lock the axle in place, put an </a:t>
            </a:r>
            <a:r>
              <a:rPr lang="en-US" sz="24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axle set collar</a:t>
            </a:r>
            <a:r>
              <a:rPr lang="en-US" sz="2400" smtClean="0"/>
              <a:t> over the end and push it against the bushing</a:t>
            </a:r>
          </a:p>
          <a:p>
            <a:pPr eaLnBrk="1" hangingPunct="1">
              <a:defRPr/>
            </a:pPr>
            <a:r>
              <a:rPr lang="en-US" sz="2400" smtClean="0"/>
              <a:t>(</a:t>
            </a:r>
            <a:r>
              <a:rPr lang="en-US" sz="2400" smtClean="0">
                <a:solidFill>
                  <a:srgbClr val="0070C0"/>
                </a:solidFill>
              </a:rPr>
              <a:t>Figure A10</a:t>
            </a:r>
            <a:r>
              <a:rPr lang="en-US" sz="2400" smtClean="0"/>
              <a:t>). 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>
                <a:solidFill>
                  <a:schemeClr val="hlink"/>
                </a:solidFill>
              </a:rPr>
              <a:t>Turn the collar</a:t>
            </a:r>
            <a:r>
              <a:rPr lang="en-US" sz="2400" smtClean="0"/>
              <a:t> until the screw is facing the </a:t>
            </a:r>
            <a:r>
              <a:rPr lang="en-US" sz="2400" smtClean="0">
                <a:solidFill>
                  <a:schemeClr val="hlink"/>
                </a:solidFill>
              </a:rPr>
              <a:t>flat side of the axle. </a:t>
            </a:r>
          </a:p>
          <a:p>
            <a:pPr eaLnBrk="1" hangingPunct="1">
              <a:defRPr/>
            </a:pPr>
            <a:endParaRPr lang="en-US" sz="240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400" smtClean="0"/>
              <a:t>Use the 1/16</a:t>
            </a:r>
            <a:r>
              <a:rPr lang="en-US" sz="2400" i="1" smtClean="0"/>
              <a:t>" hex </a:t>
            </a:r>
            <a:r>
              <a:rPr lang="en-US" sz="2400" smtClean="0"/>
              <a:t>wrench to secure it to the axle.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STEP9) </a:t>
            </a:r>
            <a:r>
              <a:rPr lang="en-US" sz="2400" smtClean="0"/>
              <a:t>Repeat Steps 1-8 for the other side of the chassis.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Motors and Gears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86400" cy="5059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1) </a:t>
            </a:r>
          </a:p>
          <a:p>
            <a:pPr eaLnBrk="1" hangingPunct="1">
              <a:defRPr/>
            </a:pPr>
            <a:r>
              <a:rPr lang="en-US" sz="2400" smtClean="0"/>
              <a:t>Attach a </a:t>
            </a:r>
            <a:r>
              <a:rPr lang="en-US" sz="2400" smtClean="0">
                <a:solidFill>
                  <a:srgbClr val="33CC33"/>
                </a:solidFill>
              </a:rPr>
              <a:t>40-tooth gear</a:t>
            </a:r>
            <a:r>
              <a:rPr lang="en-US" sz="2400" smtClean="0"/>
              <a:t> to a </a:t>
            </a:r>
            <a:r>
              <a:rPr lang="en-US" sz="24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hub</a:t>
            </a:r>
            <a:r>
              <a:rPr lang="en-US" sz="2400" smtClean="0"/>
              <a:t> using four 1/2</a:t>
            </a:r>
            <a:r>
              <a:rPr lang="en-US" sz="2400" i="1" smtClean="0"/>
              <a:t>" SHCSs </a:t>
            </a:r>
          </a:p>
          <a:p>
            <a:pPr eaLnBrk="1" hangingPunct="1">
              <a:defRPr/>
            </a:pPr>
            <a:r>
              <a:rPr lang="en-US" sz="18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(Figure A11). </a:t>
            </a:r>
          </a:p>
          <a:p>
            <a:pPr eaLnBrk="1" hangingPunct="1">
              <a:defRPr/>
            </a:pPr>
            <a:endParaRPr lang="en-US" sz="2400" i="1" smtClean="0"/>
          </a:p>
          <a:p>
            <a:pPr eaLnBrk="1" hangingPunct="1">
              <a:defRPr/>
            </a:pPr>
            <a:r>
              <a:rPr lang="en-US" sz="2400" i="1" smtClean="0"/>
              <a:t>If you </a:t>
            </a:r>
            <a:r>
              <a:rPr lang="en-US" sz="2400" smtClean="0"/>
              <a:t>think the screw heads might rub against other parts, you can use BHCSs instead.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2) </a:t>
            </a:r>
          </a:p>
          <a:p>
            <a:pPr eaLnBrk="1" hangingPunct="1">
              <a:defRPr/>
            </a:pPr>
            <a:r>
              <a:rPr lang="en-US" sz="2400" smtClean="0"/>
              <a:t>Take a DC motor and place it through the </a:t>
            </a:r>
            <a:r>
              <a:rPr lang="en-US" sz="240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 of the </a:t>
            </a:r>
            <a:r>
              <a:rPr lang="en-US" sz="24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mount</a:t>
            </a:r>
            <a:r>
              <a:rPr lang="en-US" sz="2400" smtClean="0"/>
              <a:t> so the </a:t>
            </a:r>
            <a:r>
              <a:rPr lang="en-US" sz="2400" smtClean="0">
                <a:solidFill>
                  <a:schemeClr val="hlink"/>
                </a:solidFill>
              </a:rPr>
              <a:t>motor shaft </a:t>
            </a:r>
            <a:r>
              <a:rPr lang="en-US" sz="2400" smtClean="0"/>
              <a:t>points</a:t>
            </a:r>
            <a:r>
              <a:rPr lang="en-US" sz="2400" smtClean="0">
                <a:solidFill>
                  <a:schemeClr val="hlink"/>
                </a:solidFill>
              </a:rPr>
              <a:t> toward the wheel</a:t>
            </a:r>
            <a:r>
              <a:rPr lang="en-US" sz="2400" smtClean="0"/>
              <a:t>.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 l="70667" t="26666" r="6667" b="32001"/>
          <a:stretch>
            <a:fillRect/>
          </a:stretch>
        </p:blipFill>
        <p:spPr bwMode="auto">
          <a:xfrm>
            <a:off x="6035675" y="3314700"/>
            <a:ext cx="31083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5029200" y="2133600"/>
            <a:ext cx="1676400" cy="35052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 l="47333" t="33067" r="6000" b="20267"/>
          <a:stretch>
            <a:fillRect/>
          </a:stretch>
        </p:blipFill>
        <p:spPr bwMode="auto">
          <a:xfrm>
            <a:off x="3657600" y="0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352800"/>
            <a:ext cx="8915400" cy="3505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3) </a:t>
            </a:r>
            <a:r>
              <a:rPr lang="en-US" sz="2200" smtClean="0"/>
              <a:t>Take the </a:t>
            </a:r>
            <a:r>
              <a:rPr lang="en-US" sz="22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gear assembly</a:t>
            </a:r>
            <a:r>
              <a:rPr lang="en-US" sz="2200" smtClean="0"/>
              <a:t> and slide it on the </a:t>
            </a:r>
            <a:r>
              <a:rPr lang="en-US" sz="22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shaft</a:t>
            </a:r>
            <a:r>
              <a:rPr lang="en-US" sz="2200" smtClean="0"/>
              <a:t> with the gear facing out.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/>
              <a:t>Adjust the motor until its gearbox is centered in the motor mount. Slide the gear assembly on the motor shaft until the </a:t>
            </a:r>
            <a:r>
              <a:rPr lang="en-US" sz="2200" smtClean="0">
                <a:solidFill>
                  <a:schemeClr val="hlink"/>
                </a:solidFill>
              </a:rPr>
              <a:t>40-tooth gear is aligned with the 80-tooth gear</a:t>
            </a:r>
            <a:r>
              <a:rPr lang="en-US" sz="2200" smtClean="0"/>
              <a:t> (Figure A12).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smtClean="0"/>
              <a:t>Tighten the hub screw with a 3/32</a:t>
            </a:r>
            <a:r>
              <a:rPr lang="en-US" sz="2200" i="1" smtClean="0"/>
              <a:t>" hex wrench.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4) </a:t>
            </a:r>
            <a:r>
              <a:rPr lang="en-US" sz="2200" smtClean="0"/>
              <a:t>Turn the motor until the 40-tooth gear meshes with the 80-tooth gear (Figure A12). Tighten the clamping end of the motor mount with the 7/64</a:t>
            </a:r>
            <a:r>
              <a:rPr lang="en-US" sz="2200" i="1" smtClean="0"/>
              <a:t>“ </a:t>
            </a:r>
            <a:r>
              <a:rPr lang="en-US" sz="2200" smtClean="0"/>
              <a:t>hex wrench.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5) </a:t>
            </a:r>
            <a:r>
              <a:rPr lang="en-US" sz="2200" smtClean="0"/>
              <a:t>Repeat Steps 1-4 for the other side of the chassis.</a:t>
            </a:r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 flipV="1">
            <a:off x="3124200" y="1219200"/>
            <a:ext cx="3352800" cy="358140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5257800" cy="6477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 Wheels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Place a 1/2</a:t>
            </a:r>
            <a:r>
              <a:rPr lang="en-US" sz="2000" i="1" smtClean="0"/>
              <a:t>" SHCS through the </a:t>
            </a:r>
            <a:r>
              <a:rPr lang="en-US" sz="2000" smtClean="0"/>
              <a:t>unthreaded side of the split clamp – but do not overtighten it.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2) </a:t>
            </a: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Slide an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axle</a:t>
            </a:r>
            <a:r>
              <a:rPr lang="en-US" sz="2000" smtClean="0"/>
              <a:t> into the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clamp </a:t>
            </a:r>
            <a:r>
              <a:rPr lang="en-US" sz="2000" smtClean="0"/>
              <a:t>until flush with the flat side of the clamp.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Tighten the clamp screw using the 7/64</a:t>
            </a:r>
            <a:r>
              <a:rPr lang="en-US" sz="2000" i="1" smtClean="0"/>
              <a:t>" hex wrench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(Figure A13).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Place the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 clamp</a:t>
            </a:r>
            <a:r>
              <a:rPr lang="en-US" sz="2000" smtClean="0"/>
              <a:t> on the wheel and align the holes.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Use 1/2</a:t>
            </a:r>
            <a:r>
              <a:rPr lang="en-US" sz="2000" i="1" smtClean="0"/>
              <a:t>" SHCSs to fasten the </a:t>
            </a:r>
            <a:r>
              <a:rPr lang="en-US" sz="2000" smtClean="0"/>
              <a:t>wheel to the split clamp.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17332" t="27733" r="52667" b="10667"/>
          <a:stretch>
            <a:fillRect/>
          </a:stretch>
        </p:blipFill>
        <p:spPr bwMode="auto">
          <a:xfrm>
            <a:off x="5681663" y="2416175"/>
            <a:ext cx="346233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0"/>
            <a:ext cx="4800600" cy="628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Back Wheels</a:t>
            </a:r>
            <a:endParaRPr lang="en-US" sz="4400"/>
          </a:p>
        </p:txBody>
      </p:sp>
      <p:sp>
        <p:nvSpPr>
          <p:cNvPr id="58372" name="Line 6"/>
          <p:cNvSpPr>
            <a:spLocks noChangeShapeType="1"/>
          </p:cNvSpPr>
          <p:nvPr/>
        </p:nvSpPr>
        <p:spPr bwMode="auto">
          <a:xfrm>
            <a:off x="1905000" y="3581400"/>
            <a:ext cx="4953000" cy="106680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7"/>
          <p:cNvSpPr>
            <a:spLocks noChangeShapeType="1"/>
          </p:cNvSpPr>
          <p:nvPr/>
        </p:nvSpPr>
        <p:spPr bwMode="auto">
          <a:xfrm>
            <a:off x="3276600" y="3581400"/>
            <a:ext cx="3124200" cy="205740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3505200" cy="4754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STEP3) </a:t>
            </a:r>
          </a:p>
          <a:p>
            <a:pPr eaLnBrk="1" hangingPunct="1">
              <a:defRPr/>
            </a:pPr>
            <a:r>
              <a:rPr lang="en-US" sz="1600" smtClean="0"/>
              <a:t>Insert </a:t>
            </a:r>
            <a:r>
              <a:rPr lang="en-US" sz="1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bronze bushings</a:t>
            </a:r>
            <a:r>
              <a:rPr lang="en-US" sz="1600" smtClean="0"/>
              <a:t> in the hole where you want to place the axle – there will be </a:t>
            </a:r>
            <a:r>
              <a:rPr lang="en-US" sz="1600" smtClean="0">
                <a:solidFill>
                  <a:schemeClr val="hlink"/>
                </a:solidFill>
              </a:rPr>
              <a:t>one on each side. </a:t>
            </a:r>
          </a:p>
          <a:p>
            <a:pPr eaLnBrk="1" hangingPunct="1">
              <a:defRPr/>
            </a:pPr>
            <a:endParaRPr lang="en-US" sz="160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1600" smtClean="0"/>
              <a:t>Push the end of the axle into the </a:t>
            </a:r>
            <a:r>
              <a:rPr lang="en-US" sz="1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axle hole.</a:t>
            </a:r>
            <a:r>
              <a:rPr lang="en-US" sz="1600" smtClean="0"/>
              <a:t> </a:t>
            </a:r>
          </a:p>
          <a:p>
            <a:pPr eaLnBrk="1" hangingPunct="1">
              <a:defRPr/>
            </a:pPr>
            <a:endParaRPr lang="en-US" sz="1600" smtClean="0"/>
          </a:p>
          <a:p>
            <a:pPr eaLnBrk="1" hangingPunct="1">
              <a:defRPr/>
            </a:pPr>
            <a:r>
              <a:rPr lang="en-US" sz="1600" smtClean="0"/>
              <a:t>Lock the axle in place by placing an </a:t>
            </a:r>
            <a:r>
              <a:rPr lang="en-US" sz="16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axle set collar</a:t>
            </a:r>
            <a:r>
              <a:rPr lang="en-US" sz="1600" smtClean="0"/>
              <a:t> over the end and pushing it against the bushing </a:t>
            </a:r>
            <a:r>
              <a:rPr lang="en-US" sz="1600" smtClean="0">
                <a:solidFill>
                  <a:srgbClr val="FF0000"/>
                </a:solidFill>
              </a:rPr>
              <a:t>(Figure A14). </a:t>
            </a:r>
          </a:p>
          <a:p>
            <a:pPr eaLnBrk="1" hangingPunct="1">
              <a:defRPr/>
            </a:pPr>
            <a:endParaRPr lang="en-US" sz="1600" smtClean="0"/>
          </a:p>
          <a:p>
            <a:pPr eaLnBrk="1" hangingPunct="1">
              <a:defRPr/>
            </a:pPr>
            <a:r>
              <a:rPr lang="en-US" sz="1600" smtClean="0"/>
              <a:t>Turn the collar until the screw is facing the flat side of the axle. </a:t>
            </a:r>
          </a:p>
          <a:p>
            <a:pPr eaLnBrk="1" hangingPunct="1">
              <a:defRPr/>
            </a:pPr>
            <a:endParaRPr lang="en-US" sz="1600" smtClean="0"/>
          </a:p>
          <a:p>
            <a:pPr eaLnBrk="1" hangingPunct="1">
              <a:defRPr/>
            </a:pPr>
            <a:r>
              <a:rPr lang="en-US" sz="1600" smtClean="0"/>
              <a:t>Use the 1/16</a:t>
            </a:r>
            <a:r>
              <a:rPr lang="en-US" sz="1600" i="1" smtClean="0"/>
              <a:t>" hex </a:t>
            </a:r>
            <a:r>
              <a:rPr lang="en-US" sz="1600" smtClean="0"/>
              <a:t>wrench to secure it to the axle.</a:t>
            </a:r>
          </a:p>
          <a:p>
            <a:pPr eaLnBrk="1" hangingPunct="1">
              <a:defRPr/>
            </a:pPr>
            <a:endParaRPr lang="en-US" sz="1600" smtClean="0"/>
          </a:p>
          <a:p>
            <a:pPr eaLnBrk="1" hangingPunct="1">
              <a:defRPr/>
            </a:pPr>
            <a:r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4) </a:t>
            </a:r>
          </a:p>
          <a:p>
            <a:pPr eaLnBrk="1" hangingPunct="1">
              <a:defRPr/>
            </a:pPr>
            <a:r>
              <a:rPr lang="en-US" sz="1600" smtClean="0"/>
              <a:t>Repeat Steps 1-3 for the other side.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48666" t="27733" r="3999" b="10667"/>
          <a:stretch>
            <a:fillRect/>
          </a:stretch>
        </p:blipFill>
        <p:spPr bwMode="auto">
          <a:xfrm>
            <a:off x="3683000" y="2416175"/>
            <a:ext cx="54610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114800" cy="19050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Direct Drive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7338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smtClean="0"/>
              <a:t>With direct drive, small wheels need to be mounted under the chassis. </a:t>
            </a:r>
          </a:p>
          <a:p>
            <a:pPr eaLnBrk="1" hangingPunct="1">
              <a:defRPr/>
            </a:pPr>
            <a:endParaRPr lang="en-US" sz="1800" smtClean="0"/>
          </a:p>
          <a:p>
            <a:pPr eaLnBrk="1" hangingPunct="1">
              <a:defRPr/>
            </a:pPr>
            <a:r>
              <a:rPr lang="en-US" sz="1800" smtClean="0"/>
              <a:t>Be sure to plan for this when constructing the chassis:</a:t>
            </a:r>
          </a:p>
          <a:p>
            <a:pPr lvl="1" eaLnBrk="1" hangingPunct="1">
              <a:defRPr/>
            </a:pPr>
            <a:r>
              <a:rPr lang="en-US" sz="1600" smtClean="0"/>
              <a:t> so the channel pieces are </a:t>
            </a:r>
            <a:r>
              <a:rPr lang="en-US" sz="1600" u="sng" smtClean="0"/>
              <a:t>oriented with the open part</a:t>
            </a:r>
            <a:r>
              <a:rPr lang="en-US" sz="1600" smtClean="0"/>
              <a:t> </a:t>
            </a:r>
          </a:p>
          <a:p>
            <a:pPr lvl="1" eaLnBrk="1" hangingPunct="1">
              <a:defRPr/>
            </a:pPr>
            <a:r>
              <a:rPr lang="en-US" sz="1600" smtClean="0"/>
              <a:t>or </a:t>
            </a:r>
            <a:r>
              <a:rPr lang="en-US" sz="1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two sides</a:t>
            </a:r>
            <a:r>
              <a:rPr lang="en-US" sz="1600" smtClean="0"/>
              <a:t> facing up </a:t>
            </a:r>
          </a:p>
          <a:p>
            <a:pPr lvl="2" eaLnBrk="1" hangingPunct="1">
              <a:defRPr/>
            </a:pPr>
            <a:r>
              <a:rPr lang="en-US" sz="1400" smtClean="0"/>
              <a:t>(the model shown uses </a:t>
            </a:r>
            <a:r>
              <a:rPr lang="en-US" sz="14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angle brackets</a:t>
            </a:r>
            <a:r>
              <a:rPr lang="en-US" sz="1400" smtClean="0"/>
              <a:t> to construct such a chassis).</a:t>
            </a:r>
          </a:p>
          <a:p>
            <a:pPr eaLnBrk="1" hangingPunct="1">
              <a:defRPr/>
            </a:pPr>
            <a:endParaRPr lang="en-US" sz="1800" smtClean="0"/>
          </a:p>
          <a:p>
            <a:pPr eaLnBrk="1" hangingPunct="1">
              <a:defRPr/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1) </a:t>
            </a:r>
            <a:r>
              <a:rPr lang="en-US" sz="1800" smtClean="0"/>
              <a:t>Set a motor mount on one bottom piece of channel.</a:t>
            </a:r>
          </a:p>
          <a:p>
            <a:pPr eaLnBrk="1" hangingPunct="1">
              <a:defRPr/>
            </a:pPr>
            <a:endParaRPr lang="en-US" sz="1800" smtClean="0"/>
          </a:p>
          <a:p>
            <a:pPr eaLnBrk="1" hangingPunct="1">
              <a:defRPr/>
            </a:pPr>
            <a:r>
              <a:rPr lang="en-US" sz="1800" smtClean="0"/>
              <a:t>Determine where you want the motor to rest (</a:t>
            </a:r>
            <a:r>
              <a:rPr lang="en-US" sz="1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Figure A15).</a:t>
            </a:r>
          </a:p>
          <a:p>
            <a:pPr eaLnBrk="1" hangingPunct="1">
              <a:defRPr/>
            </a:pPr>
            <a:endParaRPr lang="en-US" sz="180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en-US" sz="1800" smtClean="0"/>
              <a:t>Note that the </a:t>
            </a:r>
            <a:r>
              <a:rPr lang="en-US" sz="18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mount holes</a:t>
            </a:r>
            <a:r>
              <a:rPr lang="en-US" sz="1800" smtClean="0"/>
              <a:t> align with the smaller holes on the channel.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 l="48000" t="11732" r="4668" b="33067"/>
          <a:stretch>
            <a:fillRect/>
          </a:stretch>
        </p:blipFill>
        <p:spPr bwMode="auto">
          <a:xfrm>
            <a:off x="3657600" y="0"/>
            <a:ext cx="54864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Line 5"/>
          <p:cNvSpPr>
            <a:spLocks noChangeShapeType="1"/>
          </p:cNvSpPr>
          <p:nvPr/>
        </p:nvSpPr>
        <p:spPr bwMode="auto">
          <a:xfrm flipV="1">
            <a:off x="3352800" y="1828800"/>
            <a:ext cx="1828800" cy="99060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6" name="Picture 4" descr="Desig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1363"/>
            <a:ext cx="914400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45720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2) </a:t>
            </a:r>
            <a:r>
              <a:rPr lang="en-US" sz="2000" smtClean="0"/>
              <a:t>Using the 1-1/2</a:t>
            </a:r>
            <a:r>
              <a:rPr lang="en-US" sz="2000" i="1" smtClean="0"/>
              <a:t>" screws that </a:t>
            </a:r>
            <a:r>
              <a:rPr lang="en-US" sz="2000" smtClean="0"/>
              <a:t>come with the mount,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bolt down the unclamping end. </a:t>
            </a:r>
          </a:p>
          <a:p>
            <a:pPr lvl="1" eaLnBrk="1" hangingPunct="1">
              <a:defRPr/>
            </a:pPr>
            <a:r>
              <a:rPr lang="en-US" sz="1800" smtClean="0"/>
              <a:t>Bolt the other side, but do not tighten it all the way.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3) </a:t>
            </a:r>
            <a:r>
              <a:rPr lang="en-US" sz="2000" smtClean="0"/>
              <a:t>Slide a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hub</a:t>
            </a:r>
            <a:r>
              <a:rPr lang="en-US" sz="2000" smtClean="0"/>
              <a:t> over a DC motor shaft; tighten the hub’s screw. Slide the motor into the motor mount with the </a:t>
            </a:r>
            <a:r>
              <a:rPr lang="en-US" sz="20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shaft and hub facing out. </a:t>
            </a:r>
          </a:p>
          <a:p>
            <a:pPr eaLnBrk="1" hangingPunct="1">
              <a:defRPr/>
            </a:pPr>
            <a:endParaRPr lang="en-US" sz="2000" b="1" smtClean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smtClean="0"/>
              <a:t>Adjust the motor until the </a:t>
            </a:r>
            <a:r>
              <a:rPr lang="en-US" sz="2000" smtClean="0">
                <a:solidFill>
                  <a:schemeClr val="hlink"/>
                </a:solidFill>
              </a:rPr>
              <a:t>gearbox is centered in the motor mount</a:t>
            </a:r>
            <a:r>
              <a:rPr lang="en-US" sz="2000" smtClean="0"/>
              <a:t> and the motor shaft is at the bottom of the mount </a:t>
            </a:r>
            <a:r>
              <a:rPr lang="en-US" sz="2000" smtClean="0">
                <a:solidFill>
                  <a:srgbClr val="FF0000"/>
                </a:solidFill>
              </a:rPr>
              <a:t>(Figure A16)</a:t>
            </a:r>
            <a:r>
              <a:rPr lang="en-US" sz="2000" smtClean="0"/>
              <a:t>. </a:t>
            </a:r>
          </a:p>
          <a:p>
            <a:pPr lvl="1" eaLnBrk="1" hangingPunct="1">
              <a:defRPr/>
            </a:pPr>
            <a:r>
              <a:rPr lang="en-US" sz="1800" smtClean="0"/>
              <a:t>Tighten the clamping end of the motor mount.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62000" t="11732" r="5333" b="34132"/>
          <a:stretch>
            <a:fillRect/>
          </a:stretch>
        </p:blipFill>
        <p:spPr bwMode="auto">
          <a:xfrm>
            <a:off x="4884738" y="1524000"/>
            <a:ext cx="4259262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4038600" y="2667000"/>
            <a:ext cx="3048000" cy="1371600"/>
          </a:xfrm>
          <a:prstGeom prst="line">
            <a:avLst/>
          </a:prstGeom>
          <a:noFill/>
          <a:ln w="9525" cap="rnd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 flipV="1">
            <a:off x="3657600" y="3810000"/>
            <a:ext cx="2438400" cy="990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514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Attach the wheel to the hub with four 1/2</a:t>
            </a:r>
            <a:r>
              <a:rPr lang="en-US" i="1" dirty="0"/>
              <a:t>" </a:t>
            </a:r>
            <a:r>
              <a:rPr lang="en-US" i="1" dirty="0" smtClean="0"/>
              <a:t>SHCSs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 </a:t>
            </a:r>
            <a:r>
              <a:rPr lang="en-US" i="1" dirty="0"/>
              <a:t>(Figure A17). </a:t>
            </a:r>
            <a:endParaRPr lang="en-US" i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Flip </a:t>
            </a:r>
            <a:r>
              <a:rPr lang="en-US" i="1" dirty="0"/>
              <a:t>over the chassis (Figure A18).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/>
              <a:t>Repeat Steps 1-4 for the other side.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17332" t="12801" r="3333" b="29868"/>
          <a:stretch>
            <a:fillRect/>
          </a:stretch>
        </p:blipFill>
        <p:spPr bwMode="auto">
          <a:xfrm>
            <a:off x="228600" y="2971800"/>
            <a:ext cx="8604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0" name="Picture 3" descr="It works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"/>
            <a:ext cx="78486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 l="15002" t="32504" r="12189" b="17502"/>
          <a:stretch>
            <a:fillRect/>
          </a:stretch>
        </p:blipFill>
        <p:spPr bwMode="auto">
          <a:xfrm>
            <a:off x="0" y="2149475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 l="12189" t="21252" r="14064" b="16252"/>
          <a:stretch>
            <a:fillRect/>
          </a:stretch>
        </p:blipFill>
        <p:spPr bwMode="auto">
          <a:xfrm>
            <a:off x="0" y="457200"/>
            <a:ext cx="914400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/>
          <p:cNvSpPr txBox="1">
            <a:spLocks noChangeArrowheads="1"/>
          </p:cNvSpPr>
          <p:nvPr/>
        </p:nvSpPr>
        <p:spPr bwMode="auto">
          <a:xfrm>
            <a:off x="0" y="19685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>
                <a:latin typeface="Calibri" pitchFamily="34" charset="0"/>
              </a:rPr>
              <a:t>What gives the TETRIX Robotic Design System an edge over the competition?</a:t>
            </a:r>
          </a:p>
        </p:txBody>
      </p:sp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0" y="5972175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Maiandra GD"/>
              </a:rPr>
              <a:t>Base Set</a:t>
            </a:r>
          </a:p>
          <a:p>
            <a:pPr algn="ctr"/>
            <a:r>
              <a:rPr lang="en-US" sz="2000">
                <a:latin typeface="Maiandra GD"/>
              </a:rPr>
              <a:t>39108 - $399</a:t>
            </a:r>
          </a:p>
        </p:txBody>
      </p:sp>
      <p:pic>
        <p:nvPicPr>
          <p:cNvPr id="20483" name="Picture 2" descr="C:\Documents and Settings\barthm\Desktop\TETRIX\base 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027113"/>
            <a:ext cx="90646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barthm\Desktop\TETRIX\base set.JPG"/>
          <p:cNvPicPr>
            <a:picLocks noChangeAspect="1" noChangeArrowheads="1"/>
          </p:cNvPicPr>
          <p:nvPr/>
        </p:nvPicPr>
        <p:blipFill>
          <a:blip r:embed="rId2"/>
          <a:srcRect l="24962" t="21010"/>
          <a:stretch>
            <a:fillRect/>
          </a:stretch>
        </p:blipFill>
        <p:spPr bwMode="auto">
          <a:xfrm>
            <a:off x="381000" y="960438"/>
            <a:ext cx="87217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1776</Words>
  <Application>Microsoft Office PowerPoint</Application>
  <PresentationFormat>On-screen Show (4:3)</PresentationFormat>
  <Paragraphs>186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Maiandra GD</vt:lpstr>
      <vt:lpstr>Office Theme</vt:lpstr>
      <vt:lpstr>PowerPoint Presentation</vt:lpstr>
      <vt:lpstr>My high school students can build Tetrix Robot</vt:lpstr>
      <vt:lpstr>John De Lacy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ready instructions how to build</vt:lpstr>
      <vt:lpstr>PowerPoint Presentation</vt:lpstr>
      <vt:lpstr>PowerPoint Presentation</vt:lpstr>
      <vt:lpstr>http://community/pitsco.com/blogs/tetrix/default.aspx</vt:lpstr>
      <vt:lpstr>Two Modes of control for Tetrix</vt:lpstr>
      <vt:lpstr>Construction Tips</vt:lpstr>
      <vt:lpstr>Tightening screws</vt:lpstr>
      <vt:lpstr>Selecting screws: SHCS ½, SHCS 5/16 and BHCS </vt:lpstr>
      <vt:lpstr>Tightening split clamps and tube clamps</vt:lpstr>
      <vt:lpstr>A – Building a Basic Chassis with Indirect Drive</vt:lpstr>
      <vt:lpstr>Chassis</vt:lpstr>
      <vt:lpstr>PowerPoint Presentation</vt:lpstr>
      <vt:lpstr>Motor Mounts and Drive Wheels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Motors and Gears</vt:lpstr>
      <vt:lpstr>PowerPoint Presentation</vt:lpstr>
      <vt:lpstr>PowerPoint Presentation</vt:lpstr>
      <vt:lpstr>PowerPoint Presentation</vt:lpstr>
      <vt:lpstr>Direct Drive Alternative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Marek Perkowski</cp:lastModifiedBy>
  <cp:revision>17</cp:revision>
  <dcterms:created xsi:type="dcterms:W3CDTF">2009-07-09T19:06:10Z</dcterms:created>
  <dcterms:modified xsi:type="dcterms:W3CDTF">2014-10-30T04:55:30Z</dcterms:modified>
</cp:coreProperties>
</file>